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0"/>
  </p:notesMasterIdLst>
  <p:handoutMasterIdLst>
    <p:handoutMasterId r:id="rId11"/>
  </p:handoutMasterIdLst>
  <p:sldIdLst>
    <p:sldId id="335" r:id="rId6"/>
    <p:sldId id="259" r:id="rId7"/>
    <p:sldId id="260" r:id="rId8"/>
    <p:sldId id="542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05" autoAdjust="0"/>
    <p:restoredTop sz="95366" autoAdjust="0"/>
  </p:normalViewPr>
  <p:slideViewPr>
    <p:cSldViewPr>
      <p:cViewPr varScale="1">
        <p:scale>
          <a:sx n="68" d="100"/>
          <a:sy n="68" d="100"/>
        </p:scale>
        <p:origin x="12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86ADE7-500D-4922-8FC8-C76A53D30C0B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209D5A-85C2-4575-9CA2-AAEABC8FE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8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16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3" r:id="rId7"/>
    <p:sldLayoutId id="2147483684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21-87594-0" TargetMode="External"/><Relationship Id="rId2" Type="http://schemas.openxmlformats.org/officeDocument/2006/relationships/hyperlink" Target="https://bit.ly/3cS9B8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uAXbbw" TargetMode="External"/><Relationship Id="rId2" Type="http://schemas.openxmlformats.org/officeDocument/2006/relationships/hyperlink" Target="https://bit.ly/3fWecZ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3327" y="1447800"/>
            <a:ext cx="9067800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sz="2800" b="1" dirty="0">
                <a:solidFill>
                  <a:srgbClr val="00B0F0"/>
                </a:solidFill>
                <a:latin typeface="+mn-lt"/>
              </a:rPr>
              <a:t>Sub-activity 2.2.1.1:  </a:t>
            </a:r>
            <a:r>
              <a:rPr lang="en-GB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Lesson from long-term-On station Conservation Agriculture CA trials in Zambia</a:t>
            </a:r>
            <a:endParaRPr lang="en-US" sz="2800" b="1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A31AAB-F8CD-4ADF-B6A3-0A09A936C4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" t="18869" r="5371" b="42101"/>
          <a:stretch/>
        </p:blipFill>
        <p:spPr>
          <a:xfrm>
            <a:off x="190500" y="2895600"/>
            <a:ext cx="8763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8697AC-898C-4691-99A2-C2A63B3F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861370"/>
              </p:ext>
            </p:extLst>
          </p:nvPr>
        </p:nvGraphicFramePr>
        <p:xfrm>
          <a:off x="457200" y="2278797"/>
          <a:ext cx="8208006" cy="4329314"/>
        </p:xfrm>
        <a:graphic>
          <a:graphicData uri="http://schemas.openxmlformats.org/drawingml/2006/table">
            <a:tbl>
              <a:tblPr firstRow="1" firstCol="1" bandRow="1"/>
              <a:tblGrid>
                <a:gridCol w="2243805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266499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697702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879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42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data was uploaded in 2020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165925"/>
                  </a:ext>
                </a:extLst>
              </a:tr>
              <a:tr h="757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submitted to M&amp;E/IFPRI for upload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data was uploaded in 2020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696550"/>
                  </a:ext>
                </a:extLst>
              </a:tr>
              <a:tr h="1139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nutrition and resilience will make conservation agriculture more attractive for Zambian smallholder farmers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https://bit.ly/3cS9B8B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940379"/>
                  </a:ext>
                </a:extLst>
              </a:tr>
              <a:tr h="9512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Intensifying cropping systems through doubled-up legumes in eastern Zambia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https://doi.org/10.1038/s41598-021-87594-0</a:t>
                      </a: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0088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94C1377-920E-4745-AB51-21B1348D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63243"/>
            <a:ext cx="79651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20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</a:t>
            </a:r>
            <a:r>
              <a:rPr lang="en-US" altLang="ja-JP" sz="2000" b="1" dirty="0">
                <a:solidFill>
                  <a:srgbClr val="00B0F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2.2.1.1: </a:t>
            </a:r>
            <a:r>
              <a:rPr lang="en-GB" sz="2000" b="1" dirty="0">
                <a:cs typeface="Calibri" panose="020F0502020204030204" pitchFamily="34" charset="0"/>
              </a:rPr>
              <a:t>Lessons from Long-term on-station research </a:t>
            </a:r>
            <a:endParaRPr lang="en-GB" altLang="ja-JP" sz="20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8CF364-38F8-454A-B66D-D1D415483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989297"/>
              </p:ext>
            </p:extLst>
          </p:nvPr>
        </p:nvGraphicFramePr>
        <p:xfrm>
          <a:off x="304800" y="2133600"/>
          <a:ext cx="8638694" cy="4274388"/>
        </p:xfrm>
        <a:graphic>
          <a:graphicData uri="http://schemas.openxmlformats.org/drawingml/2006/table">
            <a:tbl>
              <a:tblPr firstRow="1" firstCol="1" bandRow="1"/>
              <a:tblGrid>
                <a:gridCol w="236220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783867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492627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crucial role of mulch to enhance the stability and resilience of cropping systems in southern Africa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https://bit.ly/3fWecZC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191487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Long-term Conservation Agriculture improves water properties and crop productivity in a </a:t>
                      </a:r>
                      <a:r>
                        <a:rPr lang="en-GB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Lixisol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 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https://bit.ly/3uAXbbw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397142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Short-term gains versus long-term sustainability - evidence from long-term Conservation Agriculture research in Southern Africa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 review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20595"/>
                  </a:ext>
                </a:extLst>
              </a:tr>
              <a:tr h="339296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(Publication/Assessment of the nutritional value of different CA LT trials, continued publication of SIFAZ trials with acknowledgement to Africa RISING)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9606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D0DD4EB-CB3F-4E27-B0AA-0BB164A5AFAC}"/>
              </a:ext>
            </a:extLst>
          </p:cNvPr>
          <p:cNvSpPr txBox="1"/>
          <p:nvPr/>
        </p:nvSpPr>
        <p:spPr>
          <a:xfrm>
            <a:off x="283564" y="1435707"/>
            <a:ext cx="85556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rgbClr val="00B0F0"/>
                </a:solidFill>
              </a:rPr>
              <a:t>Sub-activity 2.2.1.1: </a:t>
            </a:r>
            <a:r>
              <a:rPr lang="en-US" sz="2000" b="1"/>
              <a:t>Lessons </a:t>
            </a:r>
            <a:r>
              <a:rPr lang="en-US" sz="2000" b="1" dirty="0"/>
              <a:t>from Long-term on-station research-Continues </a:t>
            </a:r>
          </a:p>
        </p:txBody>
      </p:sp>
    </p:spTree>
    <p:extLst>
      <p:ext uri="{BB962C8B-B14F-4D97-AF65-F5344CB8AC3E}">
        <p14:creationId xmlns:p14="http://schemas.microsoft.com/office/powerpoint/2010/main" val="200098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942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10580</TotalTime>
  <Words>218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Gill Sans</vt:lpstr>
      <vt:lpstr>Palatino Linotype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133</cp:revision>
  <cp:lastPrinted>2011-10-06T11:45:23Z</cp:lastPrinted>
  <dcterms:created xsi:type="dcterms:W3CDTF">2020-07-17T08:59:01Z</dcterms:created>
  <dcterms:modified xsi:type="dcterms:W3CDTF">2021-09-17T02:50:15Z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